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83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29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EAEAEA"/>
    <a:srgbClr val="F2F2F2"/>
    <a:srgbClr val="80808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42" autoAdjust="0"/>
    <p:restoredTop sz="94705" autoAdjust="0"/>
  </p:normalViewPr>
  <p:slideViewPr>
    <p:cSldViewPr>
      <p:cViewPr varScale="1">
        <p:scale>
          <a:sx n="112" d="100"/>
          <a:sy n="112" d="100"/>
        </p:scale>
        <p:origin x="152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9550" y="2967038"/>
            <a:ext cx="6296025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ED1A2E1-02AE-473A-ABB5-CAEB1B646425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E793F-01EB-476A-94C3-2FA4807E37B6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06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61925"/>
            <a:ext cx="2057400" cy="5822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1925"/>
            <a:ext cx="6019800" cy="5822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094D4-A38C-4764-94AE-62CA7086DBE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127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5A622-9808-4095-8DC7-31B93CFC1F9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48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2D188-FA78-44C4-99FB-0F910A795DFF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58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52625"/>
            <a:ext cx="4038600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52625"/>
            <a:ext cx="4038600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D876A-073D-46B3-AC34-8D3D4B3DC435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29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C2C5B-96B9-443F-BCDC-D6F4E8EFD9E3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1521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31501-BE72-4C30-997F-BDA1D9C82A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573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3C84A-6DC1-41A6-8684-7F4BADFEF1CF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24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F5644-7D89-4F03-86EA-009CB1B82078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588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6B855-B4EA-4669-8C9B-4EB57815E66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093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/>
          <a:tile tx="0" ty="-82550" sx="100000" sy="72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6192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52625"/>
            <a:ext cx="8229600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37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04250" y="6245225"/>
            <a:ext cx="539750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fld id="{4BA9D7F7-A046-402E-8ADE-C7CCD87100E9}" type="slidenum">
              <a:rPr lang="ru-RU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82352" y="2564904"/>
            <a:ext cx="8579296" cy="3096344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 </a:t>
            </a:r>
          </a:p>
          <a:p>
            <a:pPr marL="0" indent="0" algn="ctr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образование в новом Федеральном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законе</a:t>
            </a:r>
          </a:p>
          <a:p>
            <a:pPr marL="0" indent="0" algn="ctr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в Российской Федерации»»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(27 ноября 2013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г.)</a:t>
            </a:r>
          </a:p>
          <a:p>
            <a:pPr marL="0" indent="0" algn="ct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на тему: «Промежуточная и итоговая аттестация в вузе: новеллы законодательства»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d58\AppData\Local\Temp\log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04925"/>
            <a:ext cx="8136904" cy="10801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>
                <a:cs typeface="Times New Roman" panose="02020603050405020304" pitchFamily="18" charset="0"/>
              </a:rPr>
              <a:t>Последствия </a:t>
            </a:r>
            <a:r>
              <a:rPr lang="ru-RU" sz="2400" dirty="0" err="1" smtClean="0">
                <a:cs typeface="Times New Roman" panose="02020603050405020304" pitchFamily="18" charset="0"/>
              </a:rPr>
              <a:t>неликвидации</a:t>
            </a:r>
            <a:r>
              <a:rPr lang="ru-RU" sz="2400" dirty="0" smtClean="0"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cs typeface="Times New Roman" panose="02020603050405020304" pitchFamily="18" charset="0"/>
              </a:rPr>
            </a:br>
            <a:r>
              <a:rPr lang="ru-RU" sz="2400" dirty="0" smtClean="0">
                <a:cs typeface="Times New Roman" panose="02020603050405020304" pitchFamily="18" charset="0"/>
              </a:rPr>
              <a:t>академической задолженности</a:t>
            </a:r>
            <a:r>
              <a:rPr lang="ru-RU" sz="2400" dirty="0">
                <a:cs typeface="Times New Roman" panose="02020603050405020304" pitchFamily="18" charset="0"/>
              </a:rPr>
              <a:t/>
            </a:r>
            <a:br>
              <a:rPr lang="ru-RU" sz="2400" dirty="0"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42808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отчисление.</a:t>
            </a:r>
          </a:p>
          <a:p>
            <a:pPr marL="0" indent="0"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основным профессиональным образовательным программам, не ликвидировавшие в установленные сроки академической задолженности,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отчисляются из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этой организации </a:t>
            </a:r>
            <a:r>
              <a:rPr lang="ru-RU" sz="2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не выполнившие обязанностей по добросовестному освоению образовательной программы и выполнению учебного плана. </a:t>
            </a:r>
            <a:endParaRPr lang="ru-RU" sz="2400" i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11 ст. 58</a:t>
            </a:r>
            <a:r>
              <a:rPr lang="ru-RU" sz="1800" dirty="0"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ФЗ 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«Об </a:t>
            </a: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РФ» № 273 от 29 декабря 2012 г</a:t>
            </a: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1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53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Отдельные вопросы реализации Закона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933" y="1484784"/>
            <a:ext cx="8229600" cy="48965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ли вуз: определять количество несданных дисциплин в сессию и отчислять обучающегося без предоставления возможности ликвидировать академическую задолженность?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 срок, устанавливаемый вузом, для ликвидации академической задолженности можно считать оптимальным?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возможен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 на следующий курс условно с академической задолженностью по результатам зимней сессии?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ожет ли студент, успешно ликвидировавший академическую задолженность, претендовать на получение стипендии? Выплата стипендии приостанавливается, отменяется? В случае успешной ликвидации академической задолженности может ли быть восстановлена выплата стипендии? С какой даты?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ли восстановление в число студентов с долгами? на какой курс? и др.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45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Итоговая аттестация</a:t>
            </a:r>
            <a:br>
              <a:rPr lang="ru-RU" dirty="0" smtClean="0"/>
            </a:br>
            <a:r>
              <a:rPr lang="ru-RU" sz="1600" dirty="0" smtClean="0">
                <a:cs typeface="Times New Roman" panose="02020603050405020304" pitchFamily="18" charset="0"/>
              </a:rPr>
              <a:t>(</a:t>
            </a:r>
            <a:r>
              <a:rPr lang="ru-RU" sz="1600" dirty="0">
                <a:cs typeface="Times New Roman" panose="02020603050405020304" pitchFamily="18" charset="0"/>
              </a:rPr>
              <a:t>ст. </a:t>
            </a:r>
            <a:r>
              <a:rPr lang="ru-RU" sz="1600" dirty="0" smtClean="0">
                <a:cs typeface="Times New Roman" panose="02020603050405020304" pitchFamily="18" charset="0"/>
              </a:rPr>
              <a:t>59 </a:t>
            </a:r>
            <a:r>
              <a:rPr lang="ru-RU" sz="1600" dirty="0">
                <a:cs typeface="Times New Roman" panose="02020603050405020304" pitchFamily="18" charset="0"/>
              </a:rPr>
              <a:t>ФЗ РФ </a:t>
            </a:r>
            <a:r>
              <a:rPr lang="ru-RU" sz="1800" dirty="0">
                <a:cs typeface="Times New Roman" panose="02020603050405020304" pitchFamily="18" charset="0"/>
              </a:rPr>
              <a:t>«Об образовании в РФ» № 273 от 29 декабря 2012 г.)</a:t>
            </a:r>
            <a:br>
              <a:rPr lang="ru-RU" sz="1800" dirty="0">
                <a:cs typeface="Times New Roman" panose="02020603050405020304" pitchFamily="18" charset="0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2808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представляет собой </a:t>
            </a:r>
            <a:r>
              <a:rPr lang="ru-RU" sz="20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 оценки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и уровня освоения обучающимися образовательной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(п. 1 ст. 59 ФЗ № 273).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Итоговая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аттестация, завершающая освоение имеющих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государственную аккредитацию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образовательных программ, является </a:t>
            </a:r>
            <a:r>
              <a:rPr lang="ru-RU" sz="20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итоговой аттестацией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Государственная итоговая аттестация проводится государственными экзаменационными комиссиями в целях определения соответствия результатов освоения обучающимися основных образовательных программ соответствующим требованиям федерального государственного образовательного стандарта или образовательного стандарта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59 ФЗ № 273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31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Итоговая аттестация </a:t>
            </a:r>
            <a:r>
              <a:rPr lang="ru-RU" i="1" dirty="0"/>
              <a:t/>
            </a:r>
            <a:br>
              <a:rPr lang="ru-RU" i="1" dirty="0"/>
            </a:br>
            <a:r>
              <a:rPr lang="ru-RU" sz="3600" i="1" dirty="0"/>
              <a:t>(компетенция)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44107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Компетенция образовательной организации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проводится 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 и в форме, которые установлены образовательной </a:t>
            </a: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(п. 3 ст. 59 ФЗ № 273);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государственной итоговой </a:t>
            </a: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по 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профессиональным образовательным </a:t>
            </a: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пп.3 п. 12 ст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59 ФЗ № 273);</a:t>
            </a:r>
            <a:endParaRPr lang="ru-RU" sz="1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Компетенция </a:t>
            </a:r>
            <a:r>
              <a:rPr lang="ru-RU" sz="18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</a:t>
            </a:r>
            <a:r>
              <a:rPr lang="ru-RU" sz="18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науки РФ</a:t>
            </a:r>
            <a:endParaRPr lang="ru-RU" sz="1800" b="1" i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ормы государственной 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итоговой </a:t>
            </a: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аттестации 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соответствующим образовательным программам различного уровня и в любых </a:t>
            </a: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формах; 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(включая требования к использованию средств обучения и воспитания, </a:t>
            </a:r>
            <a:r>
              <a:rPr lang="ru-RU" sz="1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связи при проведении государственной итоговой аттестации,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предъявляемые к </a:t>
            </a:r>
            <a:r>
              <a:rPr lang="ru-RU" sz="1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лицам, 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привлекаемым к проведению государственной итоговой аттестации, </a:t>
            </a:r>
            <a:r>
              <a:rPr lang="ru-RU" sz="1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подачи и </a:t>
            </a:r>
            <a:r>
              <a:rPr lang="ru-RU" sz="1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рассмотрения апелляций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изменения и (или) </a:t>
            </a:r>
            <a:r>
              <a:rPr lang="ru-RU" sz="1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аннулирования результатов государственной итоговой аттестации</a:t>
            </a:r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39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/>
              <a:t>Итоговая аттестация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0009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итоговой аттестации </a:t>
            </a:r>
            <a:r>
              <a:rPr lang="ru-RU" sz="1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обучающийся, </a:t>
            </a:r>
            <a:r>
              <a:rPr lang="ru-RU" sz="1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имеющий академической задолженности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 </a:t>
            </a:r>
            <a:r>
              <a:rPr lang="ru-RU" sz="1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 объеме выполнивший учебный план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учебный план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если иное не установлено порядком проведения государственной итоговой аттестации по соответствующим образовательным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 (п. 6 ст. 59 ФЗ № 273);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бучающиеся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прошедшие государственной итоговой аттестации или получившие на государственной итоговой аттестации неудовлетворительные результаты</a:t>
            </a:r>
            <a:r>
              <a:rPr lang="ru-RU" sz="1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вправе пройти государственную итоговую аттестацию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сроки, определяемые порядком проведения государственной итоговой аттестации по соответствующим образовательным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 (п. 7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59 ФЗ № 273);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1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взимание платы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обучающихся за прохождение государственной итоговой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(п.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59 ФЗ № 273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проведению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итоговой аттестации по основным профессиональным образовательным программам </a:t>
            </a:r>
            <a:r>
              <a:rPr lang="ru-RU" sz="1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привлекаются представители работодателей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1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объединений</a:t>
            </a:r>
            <a:r>
              <a:rPr lang="ru-RU" sz="1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16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59 ФЗ № 273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бучающимся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основным профессиональным образовательным программам после прохождения итоговой аттестации </a:t>
            </a:r>
            <a:r>
              <a:rPr lang="ru-RU" sz="1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предоставляются по их заявлению каникулы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пределах срока освоения соответствующей основной образовательной программы, по окончании которых производится отчисление обучающихся в связи с получением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(п.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59 ФЗ № 273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/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9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r>
              <a:rPr lang="ru-RU" sz="4400" dirty="0" smtClean="0"/>
              <a:t>Спасибо за внимание!</a:t>
            </a:r>
          </a:p>
          <a:p>
            <a:pPr algn="ctr">
              <a:buNone/>
            </a:pPr>
            <a:endParaRPr lang="ru-RU" sz="4400" dirty="0" smtClean="0"/>
          </a:p>
          <a:p>
            <a:pPr>
              <a:buNone/>
            </a:pPr>
            <a:r>
              <a:rPr lang="ru-RU" sz="1800" dirty="0" smtClean="0"/>
              <a:t>    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   </a:t>
            </a:r>
            <a:r>
              <a:rPr lang="ru-RU" sz="2400" dirty="0" smtClean="0"/>
              <a:t>Демьяненко Е.В. </a:t>
            </a:r>
          </a:p>
          <a:p>
            <a:pPr>
              <a:buNone/>
            </a:pPr>
            <a:r>
              <a:rPr lang="en-US" sz="2400" dirty="0" smtClean="0"/>
              <a:t>   elena_demyanenko@list.ru</a:t>
            </a:r>
            <a:endParaRPr lang="ru-RU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ru-RU" sz="1800" dirty="0" smtClean="0"/>
              <a:t>   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i="1" dirty="0"/>
              <a:t>Промежуточная и итоговая аттестация 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>в </a:t>
            </a:r>
            <a:r>
              <a:rPr lang="ru-RU" sz="2800" i="1" dirty="0"/>
              <a:t>вузе: новеллы законодательства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175" y="1484784"/>
            <a:ext cx="8229600" cy="4500091"/>
          </a:xfrm>
        </p:spPr>
        <p:txBody>
          <a:bodyPr/>
          <a:lstStyle/>
          <a:p>
            <a:pPr algn="ctr">
              <a:buNone/>
            </a:pPr>
            <a:r>
              <a:rPr lang="ru-RU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  <a:t>Виды 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аттестаций</a:t>
            </a:r>
          </a:p>
          <a:p>
            <a:pPr algn="ctr">
              <a:buNone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ФЗ РФ «Об образовании в РФ» № 273 от 29 декабря 2012 г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промежуточная                  итоговая</a:t>
            </a:r>
          </a:p>
          <a:p>
            <a:pPr algn="just">
              <a:buNone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(ст. 58 ФЗ № 273)                                                                                (ст. 59 ФЗ № 273 )</a:t>
            </a:r>
          </a:p>
          <a:p>
            <a:pPr algn="just">
              <a:buNone/>
            </a:pP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239433" y="2780928"/>
            <a:ext cx="1008112" cy="864096"/>
          </a:xfrm>
          <a:prstGeom prst="straightConnector1">
            <a:avLst/>
          </a:prstGeom>
          <a:ln>
            <a:solidFill>
              <a:schemeClr val="tx2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940152" y="2779715"/>
            <a:ext cx="936104" cy="864096"/>
          </a:xfrm>
          <a:prstGeom prst="straightConnector1">
            <a:avLst/>
          </a:prstGeom>
          <a:ln>
            <a:solidFill>
              <a:schemeClr val="tx2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i="1" dirty="0"/>
              <a:t>Промежуточная </a:t>
            </a:r>
            <a:r>
              <a:rPr lang="ru-RU" sz="3200" i="1" dirty="0" smtClean="0"/>
              <a:t>аттестация </a:t>
            </a:r>
            <a:br>
              <a:rPr lang="ru-RU" sz="3200" i="1" dirty="0" smtClean="0"/>
            </a:br>
            <a:r>
              <a:rPr lang="ru-RU" sz="3200" i="1" dirty="0" smtClean="0"/>
              <a:t>(компетенция)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554708"/>
              </p:ext>
            </p:extLst>
          </p:nvPr>
        </p:nvGraphicFramePr>
        <p:xfrm>
          <a:off x="457200" y="1952625"/>
          <a:ext cx="82296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ФЗ</a:t>
                      </a:r>
                      <a:r>
                        <a:rPr lang="ru-RU" sz="1600" b="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 273 от 29.12.12 г. </a:t>
                      </a:r>
                      <a:endParaRPr lang="ru-RU" sz="160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№ 3266-1 от</a:t>
                      </a:r>
                      <a:r>
                        <a:rPr lang="ru-RU" sz="1600" b="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10.07.1992 г.</a:t>
                      </a:r>
                      <a:endParaRPr lang="ru-RU" sz="160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Статья 28. Компетенция, права, обязанности и ответственность образовательной организации.</a:t>
                      </a:r>
                    </a:p>
                    <a:p>
                      <a:endParaRPr lang="ru-RU" sz="1600" kern="1200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10) осуществление </a:t>
                      </a:r>
                      <a:r>
                        <a:rPr lang="ru-RU" sz="16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текущего контроля успеваемости</a:t>
                      </a:r>
                      <a:r>
                        <a:rPr lang="ru-RU" sz="16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6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промежуточной аттестации</a:t>
                      </a:r>
                      <a:r>
                        <a:rPr lang="ru-RU" sz="16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обучающихся, установление их форм, периодичности и порядка проведения;</a:t>
                      </a:r>
                    </a:p>
                    <a:p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Статья 32. Компетенция и ответственность образовательного учреждения.</a:t>
                      </a:r>
                    </a:p>
                    <a:p>
                      <a:endParaRPr lang="ru-RU" sz="1600" kern="1200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16) осуществление </a:t>
                      </a:r>
                      <a:r>
                        <a:rPr lang="ru-RU" sz="16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текущего контроля успеваемости</a:t>
                      </a:r>
                      <a:r>
                        <a:rPr lang="ru-RU" sz="16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6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промежуточной аттестации </a:t>
                      </a:r>
                      <a:r>
                        <a:rPr lang="ru-RU" sz="16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обучающихся образовательного учреждения в соответствии со своим уставом и требованиями настоящего Закона;</a:t>
                      </a:r>
                      <a:endParaRPr lang="ru-RU" sz="160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20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i="1" dirty="0"/>
              <a:t>Промежуточная аттестация </a:t>
            </a:r>
            <a:br>
              <a:rPr lang="ru-RU" sz="3200" i="1" dirty="0"/>
            </a:br>
            <a:r>
              <a:rPr lang="ru-RU" sz="3200" i="1" dirty="0"/>
              <a:t>(компетенция)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453919"/>
              </p:ext>
            </p:extLst>
          </p:nvPr>
        </p:nvGraphicFramePr>
        <p:xfrm>
          <a:off x="457200" y="1628799"/>
          <a:ext cx="8229600" cy="4320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236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ФЗ</a:t>
                      </a:r>
                      <a:r>
                        <a:rPr lang="ru-RU" sz="1600" b="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 273 от 29.12.12 г. </a:t>
                      </a:r>
                      <a:endParaRPr lang="ru-RU" sz="160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№ 3266-1 от</a:t>
                      </a:r>
                      <a:r>
                        <a:rPr lang="ru-RU" sz="1600" b="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10.07.1992 г.</a:t>
                      </a:r>
                      <a:endParaRPr lang="ru-RU" sz="160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8114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Статья 30. </a:t>
                      </a: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Локальные нормативные акты</a:t>
                      </a:r>
                      <a:r>
                        <a:rPr lang="ru-RU" sz="1800" b="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содержащие нормы, регулирующие образовательные отношения.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/>
                      <a:r>
                        <a:rPr lang="ru-RU" sz="1800" b="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 2. Образовательная организация </a:t>
                      </a:r>
                      <a:r>
                        <a:rPr lang="ru-RU" sz="1800" b="0" i="1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принимает локальные нормативные акты</a:t>
                      </a:r>
                      <a:r>
                        <a:rPr lang="ru-RU" sz="1800" b="0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основным вопросам организации и осуществления образовательной деятельности, в том числе … </a:t>
                      </a: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формы</a:t>
                      </a:r>
                      <a:r>
                        <a:rPr lang="ru-RU" sz="1800" b="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периодичность</a:t>
                      </a:r>
                      <a:r>
                        <a:rPr lang="ru-RU" sz="1800" b="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порядок</a:t>
                      </a:r>
                      <a:r>
                        <a:rPr lang="ru-RU" sz="1800" b="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текущего контроля успеваемости и промежуточной аттестации обучающихся…»;</a:t>
                      </a:r>
                      <a:endParaRPr lang="ru-RU" sz="180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Статья 13. </a:t>
                      </a: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Устав</a:t>
                      </a: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образовательного учреждения.</a:t>
                      </a:r>
                    </a:p>
                    <a:p>
                      <a:endParaRPr lang="ru-RU" sz="1800" kern="1200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800" kern="1200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В уставе образовательного учреждения в </a:t>
                      </a:r>
                      <a:r>
                        <a:rPr lang="ru-RU" sz="1800" b="1" i="1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обязательном порядке </a:t>
                      </a:r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указываются:</a:t>
                      </a:r>
                    </a:p>
                    <a:p>
                      <a:endParaRPr lang="ru-RU" sz="1800" kern="1200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д) система оценок при промежуточной аттестации, формы и порядок ее проведения;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36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dirty="0" smtClean="0"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cs typeface="Times New Roman" panose="02020603050405020304" pitchFamily="18" charset="0"/>
              </a:rPr>
            </a:br>
            <a:r>
              <a:rPr lang="ru-RU" sz="2400" dirty="0" smtClean="0">
                <a:cs typeface="Times New Roman" panose="02020603050405020304" pitchFamily="18" charset="0"/>
              </a:rPr>
              <a:t>Устав </a:t>
            </a:r>
            <a:r>
              <a:rPr lang="ru-RU" sz="2400" dirty="0">
                <a:cs typeface="Times New Roman" panose="02020603050405020304" pitchFamily="18" charset="0"/>
              </a:rPr>
              <a:t>образовательной </a:t>
            </a:r>
            <a:r>
              <a:rPr lang="ru-RU" sz="2400" dirty="0" smtClean="0">
                <a:cs typeface="Times New Roman" panose="02020603050405020304" pitchFamily="18" charset="0"/>
              </a:rPr>
              <a:t>организации</a:t>
            </a:r>
            <a:r>
              <a:rPr lang="ru-RU" sz="2000" dirty="0" smtClean="0"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cs typeface="Times New Roman" panose="02020603050405020304" pitchFamily="18" charset="0"/>
              </a:rPr>
            </a:br>
            <a:r>
              <a:rPr lang="ru-RU" sz="1600" dirty="0" smtClean="0">
                <a:cs typeface="Times New Roman" panose="02020603050405020304" pitchFamily="18" charset="0"/>
              </a:rPr>
              <a:t>(ст. 25 </a:t>
            </a:r>
            <a:r>
              <a:rPr lang="ru-RU" sz="1600" dirty="0">
                <a:cs typeface="Times New Roman" pitchFamily="18" charset="0"/>
              </a:rPr>
              <a:t>ФЗ РФ «Об образовании в РФ» № 273 от 29 декабря 2012 г</a:t>
            </a:r>
            <a:r>
              <a:rPr lang="ru-RU" sz="1600" dirty="0" smtClean="0">
                <a:cs typeface="Times New Roman" pitchFamily="18" charset="0"/>
              </a:rPr>
              <a:t>.)</a:t>
            </a:r>
            <a:r>
              <a:rPr lang="ru-RU" sz="1600" dirty="0">
                <a:cs typeface="Times New Roman" pitchFamily="18" charset="0"/>
              </a:rPr>
              <a:t/>
            </a:r>
            <a:br>
              <a:rPr lang="ru-RU" sz="1600" dirty="0">
                <a:cs typeface="Times New Roman" pitchFamily="18" charset="0"/>
              </a:rPr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032250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25. Устав образовательной </a:t>
            </a:r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endParaRPr lang="ru-RU" sz="1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Образовательная организация действует на основании устава, утвержденного в порядке, установленном законодательством Российской Федерации.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 уставе образовательной организации должна содержаться наряду с информацией, предусмотренной законодательством Российской Федерации, следующая информация: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тип образовательной организации;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учредитель или учредители образовательной организации;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виды реализуемых образовательных программ с указанием уровня образования и (или) направленности;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структура и компетенция органов управления образовательной организацией, порядок их формирования и сроки полномочий.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 образовательной организации должны быть созданы условия для ознакомления всех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работников, обучающихся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родителей (законных представителей) несовершеннолетних обучающихся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ее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уставом</a:t>
            </a:r>
            <a:r>
              <a:rPr lang="ru-RU" sz="1600" dirty="0">
                <a:solidFill>
                  <a:schemeClr val="tx2"/>
                </a:solidFill>
              </a:rPr>
              <a:t>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6354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i="1" dirty="0"/>
              <a:t>Промежуточная аттестация:</a:t>
            </a:r>
            <a:br>
              <a:rPr lang="ru-RU" sz="3200" i="1" dirty="0"/>
            </a:br>
            <a:r>
              <a:rPr lang="ru-RU" sz="3200" i="1" dirty="0"/>
              <a:t>новеллы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ведено легальное определение академической задолженности;</a:t>
            </a:r>
          </a:p>
          <a:p>
            <a:r>
              <a:rPr lang="ru-RU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акреплено количество пересдач;</a:t>
            </a:r>
          </a:p>
          <a:p>
            <a:r>
              <a:rPr lang="ru-RU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словный перевод на следующий курс;</a:t>
            </a:r>
          </a:p>
          <a:p>
            <a:r>
              <a:rPr lang="ru-RU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становлены основания для условного перевода;</a:t>
            </a:r>
          </a:p>
          <a:p>
            <a:r>
              <a:rPr lang="ru-RU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редусмотрены последствия для обучающихся, не ликвидировавших академическую задолженность.</a:t>
            </a:r>
          </a:p>
          <a:p>
            <a:endParaRPr lang="ru-RU" sz="2400" dirty="0" smtClean="0">
              <a:solidFill>
                <a:schemeClr val="tx2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solidFill>
                <a:schemeClr val="tx2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tx2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56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cs typeface="Times New Roman" panose="02020603050405020304" pitchFamily="18" charset="0"/>
              </a:rPr>
              <a:t>Академическая задолженность </a:t>
            </a:r>
            <a:r>
              <a:rPr lang="ru-RU" dirty="0" smtClean="0">
                <a:cs typeface="Times New Roman" panose="02020603050405020304" pitchFamily="18" charset="0"/>
              </a:rPr>
              <a:t/>
            </a:r>
            <a:br>
              <a:rPr lang="ru-RU" dirty="0" smtClean="0">
                <a:cs typeface="Times New Roman" panose="02020603050405020304" pitchFamily="18" charset="0"/>
              </a:rPr>
            </a:br>
            <a:r>
              <a:rPr lang="ru-RU" sz="1600" dirty="0" smtClean="0"/>
              <a:t> (Статья </a:t>
            </a:r>
            <a:r>
              <a:rPr lang="ru-RU" sz="1600" dirty="0"/>
              <a:t>58. Промежуточная аттестация </a:t>
            </a:r>
            <a:r>
              <a:rPr lang="ru-RU" sz="1600" dirty="0" smtClean="0"/>
              <a:t>обучающихся)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356075"/>
          </a:xfrm>
        </p:spPr>
        <p:txBody>
          <a:bodyPr anchor="ctr"/>
          <a:lstStyle/>
          <a:p>
            <a:pPr marL="1257300" lvl="3" indent="0">
              <a:buNone/>
            </a:pP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Неудовлетворительные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промежуточной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по </a:t>
            </a:r>
            <a:r>
              <a:rPr lang="ru-RU" sz="2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одному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нескольким </a:t>
            </a:r>
            <a:r>
              <a:rPr lang="ru-RU" sz="28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учебным предметам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курсам,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дисциплинам (модулям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образовательной программы или </a:t>
            </a:r>
            <a:r>
              <a:rPr lang="ru-RU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непрохождение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промежуточной аттестации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отсутствии уважительных причин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признаются академической задолженностью.</a:t>
            </a:r>
          </a:p>
          <a:p>
            <a:pPr marL="0" indent="0">
              <a:buNone/>
            </a:pPr>
            <a:endParaRPr lang="ru-RU" sz="1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42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>
                <a:cs typeface="Times New Roman" panose="02020603050405020304" pitchFamily="18" charset="0"/>
              </a:rPr>
              <a:t>Пересдачи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72099"/>
          </a:xfrm>
        </p:spPr>
        <p:txBody>
          <a:bodyPr/>
          <a:lstStyle/>
          <a:p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двух раз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сроки, определяемые организацией, осуществляющей образовательную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деятельность;</a:t>
            </a:r>
          </a:p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 проведения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промежуточной аттестации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второй раз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организацией создается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озможна в пределах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года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 образования академической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задолженности (в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указанный период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включаются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болезни обучающегося, нахождение его в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академическом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отпуске или отпуске по беременности и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родам);</a:t>
            </a:r>
          </a:p>
          <a:p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взимание платы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обучающихся за прохождение промежуточной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</a:t>
            </a:r>
            <a:r>
              <a:rPr lang="ru-RU" sz="2400" dirty="0">
                <a:solidFill>
                  <a:schemeClr val="tx2"/>
                </a:solidFill>
              </a:rPr>
              <a:t>.</a:t>
            </a:r>
            <a:endParaRPr lang="ru-RU" sz="2400" dirty="0"/>
          </a:p>
          <a:p>
            <a:pPr marL="0" indent="0">
              <a:buNone/>
            </a:pPr>
            <a:endParaRPr lang="ru-RU" sz="2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15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654" y="116632"/>
            <a:ext cx="8229600" cy="1143000"/>
          </a:xfrm>
        </p:spPr>
        <p:txBody>
          <a:bodyPr/>
          <a:lstStyle/>
          <a:p>
            <a:pPr algn="ctr"/>
            <a:r>
              <a:rPr lang="ru-RU" sz="3200" dirty="0" smtClean="0">
                <a:cs typeface="Times New Roman" panose="02020603050405020304" pitchFamily="18" charset="0"/>
              </a:rPr>
              <a:t>Основания условного </a:t>
            </a:r>
            <a:r>
              <a:rPr lang="ru-RU" sz="3200" dirty="0">
                <a:cs typeface="Times New Roman" panose="02020603050405020304" pitchFamily="18" charset="0"/>
              </a:rPr>
              <a:t>перевода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654" y="2204864"/>
            <a:ext cx="8238146" cy="2736304"/>
          </a:xfrm>
        </p:spPr>
        <p:txBody>
          <a:bodyPr/>
          <a:lstStyle/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академической задолженности;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непрохождение</a:t>
            </a: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промежуточной </a:t>
            </a:r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по уважительным </a:t>
            </a: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причинам.</a:t>
            </a:r>
            <a:endParaRPr lang="ru-RU" sz="4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spcBef>
                <a:spcPts val="600"/>
              </a:spcBef>
              <a:buNone/>
            </a:pPr>
            <a:endParaRPr lang="ru-RU" dirty="0" smtClean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148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с слайдом-разделителем 'Оранжевая абстракция'">
  <a:themeElements>
    <a:clrScheme name="pl-Shablon1 13">
      <a:dk1>
        <a:srgbClr val="E9770A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C76507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-Shabl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-Shabl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-Shabl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-Shabl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-Shabl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-Shabl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-Shabl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-Shabl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-Shabl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-Shabl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-Shabl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-Shabl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-Shabl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-Shablon1 13">
        <a:dk1>
          <a:srgbClr val="E9770A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C7650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1852</TotalTime>
  <Words>890</Words>
  <Application>Microsoft Office PowerPoint</Application>
  <PresentationFormat>Экран (4:3)</PresentationFormat>
  <Paragraphs>97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Шаблон оформления с слайдом-разделителем 'Оранжевая абстракция'</vt:lpstr>
      <vt:lpstr> </vt:lpstr>
      <vt:lpstr>Промежуточная и итоговая аттестация  в вузе: новеллы законодательства</vt:lpstr>
      <vt:lpstr>Промежуточная аттестация  (компетенция)</vt:lpstr>
      <vt:lpstr>Промежуточная аттестация  (компетенция)</vt:lpstr>
      <vt:lpstr> Устав образовательной организации (ст. 25 ФЗ РФ «Об образовании в РФ» № 273 от 29 декабря 2012 г.) </vt:lpstr>
      <vt:lpstr>Промежуточная аттестация: новеллы</vt:lpstr>
      <vt:lpstr>Академическая задолженность   (Статья 58. Промежуточная аттестация обучающихся) </vt:lpstr>
      <vt:lpstr>Пересдачи</vt:lpstr>
      <vt:lpstr>Основания условного перевода</vt:lpstr>
      <vt:lpstr>Последствия неликвидации  академической задолженности </vt:lpstr>
      <vt:lpstr>Отдельные вопросы реализации Закона</vt:lpstr>
      <vt:lpstr>Итоговая аттестация (ст. 59 ФЗ РФ «Об образовании в РФ» № 273 от 29 декабря 2012 г.) </vt:lpstr>
      <vt:lpstr>Итоговая аттестация  (компетенция)</vt:lpstr>
      <vt:lpstr>Итоговая аттестация </vt:lpstr>
      <vt:lpstr>Презентация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Внутренний слайд</dc:title>
  <dc:subject/>
  <dc:creator>vit</dc:creator>
  <cp:keywords/>
  <dc:description/>
  <cp:lastModifiedBy>Я</cp:lastModifiedBy>
  <cp:revision>178</cp:revision>
  <dcterms:created xsi:type="dcterms:W3CDTF">2012-09-18T07:08:28Z</dcterms:created>
  <dcterms:modified xsi:type="dcterms:W3CDTF">2013-11-27T01:56:52Z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TC101950931049</vt:lpwstr>
  </property>
</Properties>
</file>